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78" r:id="rId3"/>
    <p:sldId id="282" r:id="rId4"/>
    <p:sldId id="283" r:id="rId5"/>
    <p:sldId id="284" r:id="rId6"/>
    <p:sldId id="285" r:id="rId7"/>
    <p:sldId id="286" r:id="rId8"/>
    <p:sldId id="280" r:id="rId9"/>
    <p:sldId id="287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i Wu" initials="FW" lastIdx="1" clrIdx="0">
    <p:extLst>
      <p:ext uri="{19B8F6BF-5375-455C-9EA6-DF929625EA0E}">
        <p15:presenceInfo xmlns:p15="http://schemas.microsoft.com/office/powerpoint/2012/main" userId="Fei W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4614" autoAdjust="0"/>
  </p:normalViewPr>
  <p:slideViewPr>
    <p:cSldViewPr snapToGrid="0">
      <p:cViewPr varScale="1">
        <p:scale>
          <a:sx n="102" d="100"/>
          <a:sy n="102" d="100"/>
        </p:scale>
        <p:origin x="23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23:56:41.55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23:56:41.55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23:56:41.55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7T23:56:41.55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800" dirty="0" err="1"/>
              <a:t>Conductrics</a:t>
            </a:r>
            <a:r>
              <a:rPr lang="en-US" altLang="zh-CN" sz="4800" dirty="0"/>
              <a:t> study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Fei wu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F89-986B-4ADF-8055-7D285686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0" y="321701"/>
            <a:ext cx="96012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Going from AB Testing to AI: Optimization as 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2A96-5625-4682-BC05-B5C2AC51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91" y="1593129"/>
            <a:ext cx="10667217" cy="4703976"/>
          </a:xfrm>
        </p:spPr>
        <p:txBody>
          <a:bodyPr>
            <a:normAutofit fontScale="85000" lnSpcReduction="10000"/>
          </a:bodyPr>
          <a:lstStyle/>
          <a:p>
            <a:pPr marL="45720" indent="0">
              <a:buNone/>
            </a:pPr>
            <a:r>
              <a:rPr lang="en-US" altLang="zh-CN" dirty="0"/>
              <a:t>Q-learning</a:t>
            </a:r>
            <a:r>
              <a:rPr lang="zh-CN" altLang="en-US" dirty="0"/>
              <a:t>在</a:t>
            </a:r>
            <a:r>
              <a:rPr lang="en-US" altLang="zh-CN" dirty="0"/>
              <a:t>conversion rate optimization</a:t>
            </a:r>
            <a:r>
              <a:rPr lang="zh-CN" altLang="en-US" dirty="0"/>
              <a:t>的应用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每个页面的每个</a:t>
            </a:r>
            <a:r>
              <a:rPr lang="en-US" altLang="zh-CN" dirty="0"/>
              <a:t>variation</a:t>
            </a:r>
            <a:r>
              <a:rPr lang="zh-CN" altLang="en-US" dirty="0"/>
              <a:t>都有其相应的</a:t>
            </a:r>
            <a:r>
              <a:rPr lang="en-US" altLang="zh-CN" dirty="0"/>
              <a:t>quality score</a:t>
            </a:r>
            <a:r>
              <a:rPr lang="zh-CN" altLang="en-US" dirty="0"/>
              <a:t>（</a:t>
            </a:r>
            <a:r>
              <a:rPr lang="en-US" altLang="zh-CN" dirty="0"/>
              <a:t>Q</a:t>
            </a:r>
            <a:r>
              <a:rPr lang="zh-CN" altLang="en-US" dirty="0"/>
              <a:t>）。 算法通过用户在该页的行为更新该页的分数：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算法包括两部分：</a:t>
            </a:r>
            <a:endParaRPr lang="en-US" altLang="zh-CN" dirty="0"/>
          </a:p>
          <a:p>
            <a:pPr marL="502920" indent="-457200">
              <a:buAutoNum type="arabicPeriod"/>
            </a:pPr>
            <a:r>
              <a:rPr lang="zh-CN" altLang="en-US" dirty="0"/>
              <a:t>当用户到达某一页，选取对应的</a:t>
            </a:r>
            <a:r>
              <a:rPr lang="en-US" altLang="zh-CN" dirty="0"/>
              <a:t>layout </a:t>
            </a:r>
            <a:r>
              <a:rPr lang="zh-CN" altLang="en-US" dirty="0"/>
              <a:t>（</a:t>
            </a:r>
            <a:r>
              <a:rPr lang="en-US" altLang="zh-CN" dirty="0"/>
              <a:t>variation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502920" indent="-457200">
              <a:buAutoNum type="arabicPeriod"/>
            </a:pPr>
            <a:r>
              <a:rPr lang="zh-CN" altLang="en-US" dirty="0"/>
              <a:t>当用户离开某一页（特定的</a:t>
            </a:r>
            <a:r>
              <a:rPr lang="en-US" altLang="zh-CN" dirty="0"/>
              <a:t>layout</a:t>
            </a:r>
            <a:r>
              <a:rPr lang="zh-CN" altLang="en-US" dirty="0"/>
              <a:t>）， 更新这个</a:t>
            </a:r>
            <a:r>
              <a:rPr lang="en-US" altLang="zh-CN" dirty="0"/>
              <a:t>layout</a:t>
            </a:r>
            <a:r>
              <a:rPr lang="zh-CN" altLang="en-US" dirty="0"/>
              <a:t>的分数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一个简单的分数更新公式：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分数更新时有三种情况：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1). </a:t>
            </a:r>
            <a:r>
              <a:rPr lang="zh-CN" altLang="en-US" dirty="0"/>
              <a:t>用户直接购买（</a:t>
            </a:r>
            <a:r>
              <a:rPr lang="en-US" altLang="zh-CN" dirty="0"/>
              <a:t>convert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" indent="0">
              <a:buNone/>
            </a:pPr>
            <a:r>
              <a:rPr lang="en-US" dirty="0"/>
              <a:t>2). </a:t>
            </a:r>
            <a:r>
              <a:rPr lang="zh-CN" altLang="en-US" dirty="0"/>
              <a:t>用户转到其他页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）用户离开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Q-learning </a:t>
            </a:r>
            <a:r>
              <a:rPr lang="zh-CN" altLang="en-US" dirty="0"/>
              <a:t>可以融合</a:t>
            </a:r>
            <a:r>
              <a:rPr lang="en-US" altLang="zh-CN" dirty="0"/>
              <a:t>personalization</a:t>
            </a:r>
            <a:r>
              <a:rPr lang="zh-CN" altLang="en-US" dirty="0"/>
              <a:t>，在选择</a:t>
            </a:r>
            <a:r>
              <a:rPr lang="en-US" altLang="zh-CN" dirty="0"/>
              <a:t>layout</a:t>
            </a:r>
            <a:r>
              <a:rPr lang="zh-CN" altLang="en-US" dirty="0"/>
              <a:t>时加入用户分类的权重。（个人看法）</a:t>
            </a:r>
            <a:endParaRPr lang="en-US" altLang="zh-CN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E6B18-5181-47E0-8E1C-23CAF5660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45" y="2638155"/>
            <a:ext cx="2961825" cy="2894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13417-6EDD-46A0-973A-4C22B158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72" y="3677802"/>
            <a:ext cx="3051297" cy="5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66618-6FAF-42B3-AAA6-884304513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92" y="859404"/>
            <a:ext cx="8640002" cy="5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C0570-D01D-4698-B6E5-8FD989CB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3" y="1637559"/>
            <a:ext cx="10520313" cy="42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F89-986B-4ADF-8055-7D285686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0" y="321701"/>
            <a:ext cx="96012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Do No Harm or AB Testing without P-Values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2A96-5625-4682-BC05-B5C2AC51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91" y="1464701"/>
            <a:ext cx="10667217" cy="4709856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10000"/>
              </a:lnSpc>
              <a:buNone/>
            </a:pPr>
            <a:r>
              <a:rPr lang="en-US" dirty="0"/>
              <a:t>Go For It: Tests with no P-Values: </a:t>
            </a:r>
            <a:r>
              <a:rPr lang="en-US" altLang="zh-CN" dirty="0"/>
              <a:t>This test guarantees that if there is a true difference of the minimum discernible effect (MDE), or larger, </a:t>
            </a:r>
            <a:r>
              <a:rPr lang="en-US" altLang="zh-CN" b="1" dirty="0">
                <a:solidFill>
                  <a:schemeClr val="tx2"/>
                </a:solidFill>
              </a:rPr>
              <a:t>one will choose the better-performing arm X% of the time, where X is the power of the test.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altLang="zh-CN" dirty="0"/>
              <a:t>steps:</a:t>
            </a:r>
          </a:p>
          <a:p>
            <a:pPr marL="45720" indent="0">
              <a:buNone/>
            </a:pPr>
            <a:r>
              <a:rPr lang="en-US" dirty="0"/>
              <a:t>1. Calculate the sample size------------------------</a:t>
            </a:r>
            <a:r>
              <a:rPr lang="zh-CN" altLang="en-US" dirty="0"/>
              <a:t>计算 </a:t>
            </a:r>
            <a:r>
              <a:rPr lang="en-US" altLang="zh-CN" dirty="0"/>
              <a:t>epsilon</a:t>
            </a:r>
            <a:r>
              <a:rPr lang="zh-CN" altLang="en-US" dirty="0"/>
              <a:t>（</a:t>
            </a:r>
            <a:r>
              <a:rPr lang="en-US" altLang="zh-CN" dirty="0"/>
              <a:t>explore</a:t>
            </a:r>
            <a:r>
              <a:rPr lang="zh-CN" altLang="en-US" dirty="0"/>
              <a:t>）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2. Collect data-----------------------</a:t>
            </a:r>
            <a:r>
              <a:rPr lang="zh-CN" altLang="en-US" dirty="0"/>
              <a:t>计算</a:t>
            </a:r>
            <a:r>
              <a:rPr lang="en-US" altLang="zh-CN" dirty="0"/>
              <a:t>2</a:t>
            </a:r>
            <a:r>
              <a:rPr lang="zh-CN" altLang="en-US" dirty="0"/>
              <a:t>个版本的</a:t>
            </a:r>
            <a:r>
              <a:rPr lang="en-US" altLang="zh-CN" dirty="0"/>
              <a:t>conversion rate 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3. </a:t>
            </a:r>
            <a:r>
              <a:rPr lang="en-US" b="1" dirty="0"/>
              <a:t>Pick whichever option has the highest raw conversion value</a:t>
            </a:r>
            <a:r>
              <a:rPr lang="en-US" dirty="0"/>
              <a:t>. If a tie, flip a coin (exploit)</a:t>
            </a:r>
          </a:p>
          <a:p>
            <a:pPr marL="45720" indent="0">
              <a:buNone/>
            </a:pPr>
            <a:r>
              <a:rPr lang="en-US" dirty="0"/>
              <a:t>Input:</a:t>
            </a:r>
          </a:p>
          <a:p>
            <a:pPr marL="45720" indent="0">
              <a:buNone/>
            </a:pPr>
            <a:r>
              <a:rPr lang="en-US" dirty="0"/>
              <a:t>minimum detectable effect (</a:t>
            </a:r>
            <a:r>
              <a:rPr lang="en-US" altLang="zh-CN" dirty="0"/>
              <a:t>effect size</a:t>
            </a:r>
            <a:r>
              <a:rPr lang="en-US" dirty="0"/>
              <a:t>) :</a:t>
            </a:r>
            <a:r>
              <a:rPr lang="zh-CN" altLang="en-US" dirty="0"/>
              <a:t> 多大的区别可以鉴定为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不同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statistics power of the test (</a:t>
            </a:r>
            <a:r>
              <a:rPr lang="en-US" altLang="zh-CN" dirty="0"/>
              <a:t>1-</a:t>
            </a:r>
            <a:r>
              <a:rPr lang="en-US" dirty="0"/>
              <a:t>beta)</a:t>
            </a:r>
            <a:r>
              <a:rPr lang="zh-CN" altLang="en-US" dirty="0"/>
              <a:t>：不出现</a:t>
            </a:r>
            <a:r>
              <a:rPr lang="en-US" altLang="zh-CN" dirty="0"/>
              <a:t>type II error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）错误的概率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dirty="0"/>
              <a:t>Significance level: type I error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）错误的概率</a:t>
            </a:r>
            <a:endParaRPr lang="en-US" altLang="zh-CN" dirty="0"/>
          </a:p>
          <a:p>
            <a:pPr marL="45720" indent="0">
              <a:buNone/>
            </a:pPr>
            <a:r>
              <a:rPr lang="en-US" altLang="zh-CN" sz="2100" dirty="0"/>
              <a:t>Sample size</a:t>
            </a:r>
            <a:r>
              <a:rPr lang="en-US" altLang="zh-CN" dirty="0">
                <a:solidFill>
                  <a:schemeClr val="tx2"/>
                </a:solidFill>
              </a:rPr>
              <a:t>, </a:t>
            </a:r>
            <a:r>
              <a:rPr lang="en-US" altLang="zh-CN" dirty="0"/>
              <a:t>effect size,</a:t>
            </a:r>
            <a:r>
              <a:rPr lang="en-US" dirty="0"/>
              <a:t> statistics power,</a:t>
            </a:r>
            <a:r>
              <a:rPr lang="en-US" altLang="zh-CN" dirty="0"/>
              <a:t> Significance level</a:t>
            </a:r>
            <a:r>
              <a:rPr lang="zh-CN" altLang="en-US" dirty="0"/>
              <a:t>这四个值知其三可推出剩下的</a:t>
            </a:r>
            <a:r>
              <a:rPr lang="en-US" altLang="zh-CN" dirty="0"/>
              <a:t>[1]</a:t>
            </a:r>
          </a:p>
          <a:p>
            <a:pPr marL="45720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5B48CB-093D-41FC-890A-64B5BE045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77" y="3846673"/>
            <a:ext cx="5481394" cy="564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76A8F0-3E26-48FC-80F8-515B8F7AD5E9}"/>
              </a:ext>
            </a:extLst>
          </p:cNvPr>
          <p:cNvSpPr txBox="1"/>
          <p:nvPr/>
        </p:nvSpPr>
        <p:spPr>
          <a:xfrm>
            <a:off x="758070" y="6351633"/>
            <a:ext cx="1099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Paul.D.ELLIS</a:t>
            </a:r>
            <a:r>
              <a:rPr lang="en-US" dirty="0"/>
              <a:t>, </a:t>
            </a:r>
            <a:r>
              <a:rPr lang="en-US" i="1" dirty="0"/>
              <a:t>“The essential guide to effect sizes”</a:t>
            </a:r>
          </a:p>
        </p:txBody>
      </p:sp>
    </p:spTree>
    <p:extLst>
      <p:ext uri="{BB962C8B-B14F-4D97-AF65-F5344CB8AC3E}">
        <p14:creationId xmlns:p14="http://schemas.microsoft.com/office/powerpoint/2010/main" val="9927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F89-986B-4ADF-8055-7D285686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0" y="321701"/>
            <a:ext cx="96012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Do No Harm or AB Testing without P-Values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2A96-5625-4682-BC05-B5C2AC51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91" y="1593129"/>
            <a:ext cx="10667217" cy="315799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CN" sz="1900" dirty="0"/>
              <a:t>Output: Difference in conversion rate</a:t>
            </a:r>
          </a:p>
          <a:p>
            <a:pPr marL="45720" indent="0">
              <a:buNone/>
            </a:pPr>
            <a:endParaRPr lang="en-US" sz="1900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6465D-604C-4CCE-B2EC-9F9EA7687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9" y="2371946"/>
            <a:ext cx="5085561" cy="291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3449F-46B1-449B-B165-8C4061218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59" y="2343666"/>
            <a:ext cx="5084178" cy="2897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FE303-FA27-4184-B71B-5D9E4675CB12}"/>
              </a:ext>
            </a:extLst>
          </p:cNvPr>
          <p:cNvSpPr txBox="1"/>
          <p:nvPr/>
        </p:nvSpPr>
        <p:spPr>
          <a:xfrm>
            <a:off x="1908140" y="5565684"/>
            <a:ext cx="35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p1=0.04, p2=0.05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F8C13-DC7C-4DB0-A849-5A465659BF06}"/>
              </a:ext>
            </a:extLst>
          </p:cNvPr>
          <p:cNvSpPr txBox="1"/>
          <p:nvPr/>
        </p:nvSpPr>
        <p:spPr>
          <a:xfrm>
            <a:off x="7426004" y="5410246"/>
            <a:ext cx="35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p1=0.04, p2=0.04</a:t>
            </a:r>
          </a:p>
        </p:txBody>
      </p:sp>
    </p:spTree>
    <p:extLst>
      <p:ext uri="{BB962C8B-B14F-4D97-AF65-F5344CB8AC3E}">
        <p14:creationId xmlns:p14="http://schemas.microsoft.com/office/powerpoint/2010/main" val="42914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F89-986B-4ADF-8055-7D285686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0" y="321701"/>
            <a:ext cx="96012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Do No Harm or AB Testing without P-Values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2A96-5625-4682-BC05-B5C2AC51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91" y="1593129"/>
            <a:ext cx="10667217" cy="315799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altLang="zh-CN" sz="1900" dirty="0"/>
              <a:t>Proof:</a:t>
            </a:r>
            <a:endParaRPr lang="en-US" sz="1900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14FCE-1897-44EC-AEC2-753219CA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54" y="2670486"/>
            <a:ext cx="9686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F799-E784-4E95-81EE-4830064D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Thompson Sampling or how I learned to love Roulette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D3340-3536-40C6-92CC-525BAE03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68" y="1652834"/>
            <a:ext cx="6284264" cy="44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F799-E784-4E95-81EE-4830064D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Thompson Sampling or how I learned to love Roulette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5F87A-B3F9-42DC-871D-4D2BD00C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0" y="1524000"/>
            <a:ext cx="4885232" cy="4513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9E4CE-13BB-432C-BB73-FE872593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46" y="1823350"/>
            <a:ext cx="5139754" cy="39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2F89-986B-4ADF-8055-7D285686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70" y="321701"/>
            <a:ext cx="96012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Going from AB Testing to AI: Optimization as 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2A96-5625-4682-BC05-B5C2AC51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91" y="1593129"/>
            <a:ext cx="10667217" cy="476053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1900" dirty="0"/>
              <a:t>Q-learning: learning though </a:t>
            </a:r>
            <a:r>
              <a:rPr lang="en-US" altLang="zh-CN" sz="1900" dirty="0" err="1"/>
              <a:t>markov</a:t>
            </a:r>
            <a:r>
              <a:rPr lang="en-US" altLang="zh-CN" sz="1900" dirty="0"/>
              <a:t> state transition</a:t>
            </a:r>
          </a:p>
          <a:p>
            <a:pPr marL="502920" indent="-457200">
              <a:buAutoNum type="arabicPeriod"/>
            </a:pPr>
            <a:r>
              <a:rPr lang="en-US" sz="1900" dirty="0"/>
              <a:t>Agent</a:t>
            </a:r>
            <a:r>
              <a:rPr lang="zh-CN" altLang="en-US" sz="1900" dirty="0"/>
              <a:t>在众多的</a:t>
            </a:r>
            <a:r>
              <a:rPr lang="en-US" altLang="zh-CN" sz="1900" dirty="0"/>
              <a:t>state</a:t>
            </a:r>
            <a:r>
              <a:rPr lang="zh-CN" altLang="en-US" sz="1900" dirty="0"/>
              <a:t>之间转移（</a:t>
            </a:r>
            <a:r>
              <a:rPr lang="en-US" altLang="zh-CN" sz="1900" dirty="0"/>
              <a:t>action</a:t>
            </a:r>
            <a:r>
              <a:rPr lang="zh-CN" altLang="en-US" sz="1900" dirty="0"/>
              <a:t>），直到达到最终的目标状态</a:t>
            </a:r>
            <a:endParaRPr lang="en-US" altLang="zh-CN" sz="1900" dirty="0"/>
          </a:p>
          <a:p>
            <a:pPr marL="45720" indent="0">
              <a:buNone/>
            </a:pPr>
            <a:r>
              <a:rPr lang="zh-CN" altLang="en-US" sz="1900" dirty="0"/>
              <a:t>（</a:t>
            </a:r>
            <a:r>
              <a:rPr lang="en-US" altLang="zh-CN" sz="1900" dirty="0"/>
              <a:t>goal state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marL="45720" indent="0">
              <a:buNone/>
            </a:pPr>
            <a:r>
              <a:rPr lang="en-US" sz="1900" dirty="0"/>
              <a:t>2. </a:t>
            </a:r>
            <a:r>
              <a:rPr lang="en-US" altLang="zh-CN" sz="1900" dirty="0"/>
              <a:t>Agent</a:t>
            </a:r>
            <a:r>
              <a:rPr lang="zh-CN" altLang="en-US" sz="1900" dirty="0"/>
              <a:t>每次使用</a:t>
            </a:r>
            <a:r>
              <a:rPr lang="en-US" altLang="zh-CN" sz="1900" dirty="0"/>
              <a:t>action </a:t>
            </a:r>
            <a:r>
              <a:rPr lang="en-US" altLang="zh-CN" sz="1900" dirty="0" err="1"/>
              <a:t>i</a:t>
            </a:r>
            <a:r>
              <a:rPr lang="zh-CN" altLang="en-US" sz="1900" dirty="0"/>
              <a:t>离开一个</a:t>
            </a:r>
            <a:r>
              <a:rPr lang="en-US" altLang="zh-CN" sz="1900" dirty="0"/>
              <a:t>state j </a:t>
            </a:r>
            <a:r>
              <a:rPr lang="zh-CN" altLang="en-US" sz="1900" dirty="0"/>
              <a:t>时，更新对应分数</a:t>
            </a:r>
            <a:endParaRPr lang="en-US" altLang="zh-CN" sz="1900" dirty="0"/>
          </a:p>
          <a:p>
            <a:pPr marL="45720" indent="0">
              <a:buNone/>
            </a:pPr>
            <a:r>
              <a:rPr lang="en-US" sz="1900" dirty="0"/>
              <a:t>Q</a:t>
            </a:r>
            <a:r>
              <a:rPr lang="zh-CN" altLang="en-US" sz="1900" dirty="0"/>
              <a:t>（</a:t>
            </a:r>
            <a:r>
              <a:rPr lang="en-US" altLang="zh-CN" sz="1900" dirty="0" err="1"/>
              <a:t>sj</a:t>
            </a:r>
            <a:r>
              <a:rPr lang="en-US" altLang="zh-CN" sz="1900" dirty="0"/>
              <a:t>, </a:t>
            </a:r>
            <a:r>
              <a:rPr lang="en-US" altLang="zh-CN" sz="1900" dirty="0" err="1"/>
              <a:t>ai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marL="45720" indent="0">
              <a:buNone/>
            </a:pPr>
            <a:endParaRPr lang="en-US" sz="1900" dirty="0"/>
          </a:p>
          <a:p>
            <a:pPr marL="45720" indent="0">
              <a:buNone/>
            </a:pPr>
            <a:endParaRPr lang="en-US" sz="1900" dirty="0"/>
          </a:p>
          <a:p>
            <a:pPr marL="45720" indent="0">
              <a:buNone/>
            </a:pPr>
            <a:r>
              <a:rPr lang="zh-CN" altLang="en-US" dirty="0"/>
              <a:t>括号内可写为：</a:t>
            </a:r>
            <a:r>
              <a:rPr lang="en-US" dirty="0"/>
              <a:t>R(state, action) + Gamma * Max[Q(next state, all actions)]</a:t>
            </a:r>
          </a:p>
          <a:p>
            <a:pPr marL="45720" indent="0">
              <a:buNone/>
            </a:pPr>
            <a:r>
              <a:rPr lang="zh-CN" altLang="en-US" dirty="0"/>
              <a:t>其中</a:t>
            </a:r>
            <a:r>
              <a:rPr lang="en-US" dirty="0"/>
              <a:t>R(state, action) </a:t>
            </a:r>
            <a:r>
              <a:rPr lang="zh-CN" altLang="en-US" dirty="0"/>
              <a:t>是已知的，要更新的是</a:t>
            </a:r>
            <a:r>
              <a:rPr lang="en-US" altLang="zh-CN" dirty="0"/>
              <a:t>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E6B18-5181-47E0-8E1C-23CAF5660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95" y="1279393"/>
            <a:ext cx="2655813" cy="259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A07FA-E911-42D7-968F-EE73F48B1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70" y="4000243"/>
            <a:ext cx="6505575" cy="96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AF3E0-7FA4-422F-8436-DEFA9CEC1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696" y="4447390"/>
            <a:ext cx="2391887" cy="16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6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1363</TotalTime>
  <Words>438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幼圆</vt:lpstr>
      <vt:lpstr>Arial</vt:lpstr>
      <vt:lpstr>Cambria</vt:lpstr>
      <vt:lpstr>Red Line Business 16x9</vt:lpstr>
      <vt:lpstr>Conductrics study</vt:lpstr>
      <vt:lpstr>产品</vt:lpstr>
      <vt:lpstr>算法</vt:lpstr>
      <vt:lpstr>Do No Harm or AB Testing without P-Values</vt:lpstr>
      <vt:lpstr>Do No Harm or AB Testing without P-Values</vt:lpstr>
      <vt:lpstr>Do No Harm or AB Testing without P-Values</vt:lpstr>
      <vt:lpstr>Thompson Sampling or how I learned to love Roulette</vt:lpstr>
      <vt:lpstr>Thompson Sampling or how I learned to love Roulette</vt:lpstr>
      <vt:lpstr>Going from AB Testing to AI: Optimization as Reinforcement Learning</vt:lpstr>
      <vt:lpstr>Going from AB Testing to AI: Optimization as Reinforcement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 vs a/b testing</dc:title>
  <dc:creator>Fei Wu</dc:creator>
  <cp:lastModifiedBy>Fei Wu</cp:lastModifiedBy>
  <cp:revision>89</cp:revision>
  <dcterms:created xsi:type="dcterms:W3CDTF">2018-03-13T08:22:27Z</dcterms:created>
  <dcterms:modified xsi:type="dcterms:W3CDTF">2018-04-09T22:28:22Z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